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7" r:id="rId4"/>
    <p:sldId id="259" r:id="rId5"/>
    <p:sldId id="261" r:id="rId6"/>
    <p:sldId id="260" r:id="rId7"/>
    <p:sldId id="262" r:id="rId8"/>
    <p:sldId id="263" r:id="rId9"/>
    <p:sldId id="288" r:id="rId10"/>
    <p:sldId id="264" r:id="rId11"/>
    <p:sldId id="266" r:id="rId12"/>
    <p:sldId id="29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9" r:id="rId22"/>
    <p:sldId id="290" r:id="rId23"/>
    <p:sldId id="278" r:id="rId24"/>
    <p:sldId id="279" r:id="rId25"/>
    <p:sldId id="291" r:id="rId26"/>
    <p:sldId id="280" r:id="rId27"/>
    <p:sldId id="281" r:id="rId28"/>
    <p:sldId id="282" r:id="rId29"/>
    <p:sldId id="292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596"/>
            <a:ext cx="7772400" cy="1780108"/>
          </a:xfrm>
        </p:spPr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 – Standard  Product Costs and Pricing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53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standardizing existing recipes – </a:t>
            </a:r>
          </a:p>
          <a:p>
            <a:r>
              <a:rPr lang="en-US" dirty="0" smtClean="0"/>
              <a:t>Develop implementation schedule</a:t>
            </a:r>
          </a:p>
          <a:p>
            <a:r>
              <a:rPr lang="en-US" dirty="0" smtClean="0"/>
              <a:t>Talk through preparation -</a:t>
            </a:r>
          </a:p>
          <a:p>
            <a:pPr lvl="1"/>
            <a:r>
              <a:rPr lang="en-US" dirty="0" smtClean="0"/>
              <a:t>How much of each ingredient?</a:t>
            </a:r>
          </a:p>
          <a:p>
            <a:pPr lvl="1"/>
            <a:r>
              <a:rPr lang="en-US" dirty="0" smtClean="0"/>
              <a:t>What are exact procedures?</a:t>
            </a:r>
          </a:p>
          <a:p>
            <a:pPr lvl="1"/>
            <a:r>
              <a:rPr lang="en-US" dirty="0" smtClean="0"/>
              <a:t>Cooking/Baking Times?</a:t>
            </a:r>
          </a:p>
          <a:p>
            <a:pPr lvl="1"/>
            <a:r>
              <a:rPr lang="en-US" dirty="0" smtClean="0"/>
              <a:t>What portion control tools are used?</a:t>
            </a:r>
          </a:p>
          <a:p>
            <a:pPr lvl="1"/>
            <a:r>
              <a:rPr lang="en-US" dirty="0" smtClean="0"/>
              <a:t>Garnishes?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Standard Recipes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standard format</a:t>
            </a:r>
          </a:p>
          <a:p>
            <a:r>
              <a:rPr lang="en-US" dirty="0" smtClean="0"/>
              <a:t>Establish desirable yield</a:t>
            </a:r>
          </a:p>
          <a:p>
            <a:r>
              <a:rPr lang="en-US" dirty="0" smtClean="0"/>
              <a:t>List all ingredients in order used</a:t>
            </a:r>
          </a:p>
          <a:p>
            <a:r>
              <a:rPr lang="en-US" dirty="0" smtClean="0"/>
              <a:t>Weights or Measures? Weights are more accurate</a:t>
            </a:r>
          </a:p>
          <a:p>
            <a:r>
              <a:rPr lang="en-US" dirty="0" smtClean="0"/>
              <a:t>Express quantities in practical amounts</a:t>
            </a:r>
          </a:p>
          <a:p>
            <a:r>
              <a:rPr lang="en-US" dirty="0" smtClean="0"/>
              <a:t>Record Procedures in detailed terms</a:t>
            </a:r>
          </a:p>
          <a:p>
            <a:r>
              <a:rPr lang="en-US" dirty="0" smtClean="0"/>
              <a:t>Provide Directions for portioning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Standard Recipes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8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971BD86-B3E0-A64A-BE3E-C050BC5F8B97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12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 New Roman" charset="0"/>
              </a:rPr>
              <a:t>Pre-Costing and   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Adjusting the Recipes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5264150"/>
          </a:xfrm>
        </p:spPr>
        <p:txBody>
          <a:bodyPr/>
          <a:lstStyle/>
          <a:p>
            <a:pPr marL="457200" indent="-457200" eaLnBrk="1" hangingPunct="1">
              <a:lnSpc>
                <a:spcPts val="31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b="1">
                <a:latin typeface="Times New Roman" charset="0"/>
              </a:rPr>
              <a:t>You</a:t>
            </a:r>
            <a:r>
              <a:rPr lang="ja-JP" altLang="en-US" b="1">
                <a:latin typeface="Times New Roman" charset="0"/>
              </a:rPr>
              <a:t>’</a:t>
            </a:r>
            <a:r>
              <a:rPr lang="en-US" b="1">
                <a:latin typeface="Times New Roman" charset="0"/>
              </a:rPr>
              <a:t>ve got to know your weights and measures!</a:t>
            </a:r>
          </a:p>
          <a:p>
            <a:pPr marL="457200" indent="-457200" eaLnBrk="1" hangingPunct="1">
              <a:lnSpc>
                <a:spcPts val="3100"/>
              </a:lnSpc>
              <a:spcBef>
                <a:spcPct val="0"/>
              </a:spcBef>
              <a:spcAft>
                <a:spcPts val="1200"/>
              </a:spcAft>
            </a:pPr>
            <a:endParaRPr lang="en-US">
              <a:latin typeface="Times New Roman" charset="0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300288"/>
            <a:ext cx="8399463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074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29311"/>
            <a:ext cx="7408333" cy="39968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 THE RECIPE!!!</a:t>
            </a:r>
          </a:p>
          <a:p>
            <a:pPr lvl="1"/>
            <a:r>
              <a:rPr lang="en-US" dirty="0" smtClean="0"/>
              <a:t>Minor changes/fluctuations can make big differences</a:t>
            </a:r>
          </a:p>
          <a:p>
            <a:pPr lvl="1"/>
            <a:r>
              <a:rPr lang="en-US" dirty="0" smtClean="0"/>
              <a:t>Baked items  - changes in altitude or humidity</a:t>
            </a:r>
          </a:p>
          <a:p>
            <a:endParaRPr lang="en-US" dirty="0"/>
          </a:p>
          <a:p>
            <a:r>
              <a:rPr lang="en-US" dirty="0" smtClean="0"/>
              <a:t>Make sure everyone is in line with the program</a:t>
            </a:r>
          </a:p>
          <a:p>
            <a:endParaRPr lang="en-US" dirty="0"/>
          </a:p>
          <a:p>
            <a:r>
              <a:rPr lang="en-US" dirty="0" smtClean="0"/>
              <a:t>Make sure ingredients are available</a:t>
            </a:r>
          </a:p>
          <a:p>
            <a:endParaRPr lang="en-US" dirty="0"/>
          </a:p>
          <a:p>
            <a:r>
              <a:rPr lang="en-US" dirty="0" smtClean="0"/>
              <a:t>Review popularity and ease of use with customers and staff.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Standard Recipes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 can be increased or decreased using an </a:t>
            </a:r>
            <a:r>
              <a:rPr lang="en-US" i="1" u="sng" dirty="0" smtClean="0"/>
              <a:t>Adjustment Factor</a:t>
            </a:r>
            <a:endParaRPr lang="en-US" dirty="0" smtClean="0"/>
          </a:p>
          <a:p>
            <a:endParaRPr lang="en-US" i="1" u="sng" dirty="0"/>
          </a:p>
          <a:p>
            <a:r>
              <a:rPr lang="en-US" dirty="0" smtClean="0"/>
              <a:t>Adjustment Factor =  </a:t>
            </a:r>
            <a:r>
              <a:rPr lang="en-US" u="sng" dirty="0" smtClean="0"/>
              <a:t>Desired Yield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Original Yield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Standard Recipe Yields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21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pPr algn="ctr"/>
            <a:r>
              <a:rPr lang="en-US" dirty="0" smtClean="0"/>
              <a:t>Adjustment Factor = </a:t>
            </a:r>
            <a:r>
              <a:rPr lang="en-US" u="sng" dirty="0" smtClean="0"/>
              <a:t>225 portions (desired) </a:t>
            </a:r>
            <a:r>
              <a:rPr lang="en-US" dirty="0" smtClean="0"/>
              <a:t>= 2.25                        					100 portions (original)</a:t>
            </a:r>
          </a:p>
          <a:p>
            <a:r>
              <a:rPr lang="en-US" dirty="0" smtClean="0"/>
              <a:t>Multiply adjustment factor and original recipe amount</a:t>
            </a:r>
          </a:p>
          <a:p>
            <a:endParaRPr lang="en-US" dirty="0"/>
          </a:p>
          <a:p>
            <a:pPr lvl="1"/>
            <a:r>
              <a:rPr lang="en-US" dirty="0" smtClean="0"/>
              <a:t>New amount = 8 oz. X 2.25 = 18 </a:t>
            </a:r>
            <a:r>
              <a:rPr lang="en-US" dirty="0" err="1" smtClean="0"/>
              <a:t>oz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Standard Recipe Yields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60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93487"/>
            <a:ext cx="7408333" cy="4706898"/>
          </a:xfrm>
        </p:spPr>
        <p:txBody>
          <a:bodyPr>
            <a:normAutofit/>
          </a:bodyPr>
          <a:lstStyle/>
          <a:p>
            <a:r>
              <a:rPr lang="en-US" dirty="0" smtClean="0"/>
              <a:t>Same methodology is used to determine portions and volumes: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Desired Portion </a:t>
            </a:r>
            <a:r>
              <a:rPr lang="en-US" dirty="0" smtClean="0"/>
              <a:t>= Adjustment Factor</a:t>
            </a:r>
          </a:p>
          <a:p>
            <a:pPr marL="0" indent="0">
              <a:buNone/>
            </a:pPr>
            <a:r>
              <a:rPr lang="en-US" dirty="0" smtClean="0"/>
              <a:t>Original Portion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Recipe yields (40) 12 </a:t>
            </a:r>
            <a:r>
              <a:rPr lang="en-US" dirty="0" err="1" smtClean="0"/>
              <a:t>oz</a:t>
            </a:r>
            <a:r>
              <a:rPr lang="en-US" dirty="0" smtClean="0"/>
              <a:t> portions – (40) 8 </a:t>
            </a:r>
            <a:r>
              <a:rPr lang="en-US" dirty="0" err="1"/>
              <a:t>o</a:t>
            </a:r>
            <a:r>
              <a:rPr lang="en-US" dirty="0" err="1" smtClean="0"/>
              <a:t>z</a:t>
            </a:r>
            <a:r>
              <a:rPr lang="en-US" dirty="0" smtClean="0"/>
              <a:t> portions needed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8 </a:t>
            </a:r>
            <a:r>
              <a:rPr lang="en-US" u="sng" dirty="0" err="1" smtClean="0"/>
              <a:t>oz</a:t>
            </a:r>
            <a:r>
              <a:rPr lang="en-US" u="sng" dirty="0" smtClean="0"/>
              <a:t> </a:t>
            </a:r>
            <a:r>
              <a:rPr lang="en-US" dirty="0" smtClean="0"/>
              <a:t>= 0.67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12 </a:t>
            </a:r>
            <a:r>
              <a:rPr lang="en-US" dirty="0" err="1" smtClean="0"/>
              <a:t>oz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Recipe original amount was 20 </a:t>
            </a:r>
            <a:r>
              <a:rPr lang="en-US" dirty="0" err="1" smtClean="0"/>
              <a:t>lbs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 </a:t>
            </a:r>
            <a:r>
              <a:rPr lang="en-US" dirty="0" err="1" smtClean="0"/>
              <a:t>lbs</a:t>
            </a:r>
            <a:r>
              <a:rPr lang="en-US" dirty="0" smtClean="0"/>
              <a:t> X 0.67 = 13.4 </a:t>
            </a:r>
            <a:r>
              <a:rPr lang="en-US" dirty="0" err="1" smtClean="0"/>
              <a:t>lbs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Standard Recipe Yields</a:t>
            </a:r>
          </a:p>
        </p:txBody>
      </p:sp>
    </p:spTree>
    <p:extLst>
      <p:ext uri="{BB962C8B-B14F-4D97-AF65-F5344CB8AC3E}">
        <p14:creationId xmlns:p14="http://schemas.microsoft.com/office/powerpoint/2010/main" val="94941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4598"/>
            <a:ext cx="7408333" cy="4071565"/>
          </a:xfrm>
        </p:spPr>
        <p:txBody>
          <a:bodyPr/>
          <a:lstStyle/>
          <a:p>
            <a:r>
              <a:rPr lang="en-US" dirty="0" smtClean="0"/>
              <a:t>Taste test – not as simple as math!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Modify recipe until it yields desired volumes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Adjust the recipe to provide portions for a specific pan size – then make it to the number of pans needed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Standard Recipe Yields</a:t>
            </a:r>
          </a:p>
        </p:txBody>
      </p:sp>
    </p:spTree>
    <p:extLst>
      <p:ext uri="{BB962C8B-B14F-4D97-AF65-F5344CB8AC3E}">
        <p14:creationId xmlns:p14="http://schemas.microsoft.com/office/powerpoint/2010/main" val="423944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Standard Recipes and portion sizes have been established, costs can be determined</a:t>
            </a:r>
          </a:p>
          <a:p>
            <a:endParaRPr lang="en-US" dirty="0"/>
          </a:p>
          <a:p>
            <a:r>
              <a:rPr lang="en-US" u="sng" dirty="0" smtClean="0"/>
              <a:t>Standard portion cost </a:t>
            </a:r>
            <a:r>
              <a:rPr lang="en-US" dirty="0" smtClean="0"/>
              <a:t>is the cost to produce one portion of an item according to the standard recipe</a:t>
            </a:r>
          </a:p>
          <a:p>
            <a:endParaRPr lang="en-US" dirty="0"/>
          </a:p>
          <a:p>
            <a:r>
              <a:rPr lang="en-US" u="sng" dirty="0" smtClean="0"/>
              <a:t>Meal Cost </a:t>
            </a:r>
            <a:r>
              <a:rPr lang="en-US" dirty="0" smtClean="0"/>
              <a:t>– is the total of all items included in the meal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Standard Portion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78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determined by dividing the sum of the ingredient costs by the number of portions</a:t>
            </a:r>
          </a:p>
          <a:p>
            <a:endParaRPr lang="en-US" dirty="0"/>
          </a:p>
          <a:p>
            <a:r>
              <a:rPr lang="en-US" dirty="0" smtClean="0"/>
              <a:t>If cost is $75 and yields 50 portions – </a:t>
            </a:r>
          </a:p>
          <a:p>
            <a:endParaRPr lang="en-US" dirty="0"/>
          </a:p>
          <a:p>
            <a:pPr marL="301943" lvl="1" indent="0">
              <a:buNone/>
            </a:pPr>
            <a:r>
              <a:rPr lang="en-US" dirty="0" smtClean="0"/>
              <a:t>	Standard portion cost is $1.50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Standard Portion Costs</a:t>
            </a:r>
          </a:p>
        </p:txBody>
      </p:sp>
    </p:spTree>
    <p:extLst>
      <p:ext uri="{BB962C8B-B14F-4D97-AF65-F5344CB8AC3E}">
        <p14:creationId xmlns:p14="http://schemas.microsoft.com/office/powerpoint/2010/main" val="405407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78181"/>
            <a:ext cx="7408333" cy="4147982"/>
          </a:xfrm>
        </p:spPr>
        <p:txBody>
          <a:bodyPr/>
          <a:lstStyle/>
          <a:p>
            <a:r>
              <a:rPr lang="en-US" dirty="0" smtClean="0"/>
              <a:t>Managers must keep in mind target market and financial objectives of the company</a:t>
            </a:r>
          </a:p>
          <a:p>
            <a:endParaRPr lang="en-US" dirty="0"/>
          </a:p>
          <a:p>
            <a:r>
              <a:rPr lang="en-US" dirty="0" smtClean="0"/>
              <a:t>After determining price of ingredients – then can figure cost.</a:t>
            </a:r>
          </a:p>
          <a:p>
            <a:endParaRPr lang="en-US" dirty="0"/>
          </a:p>
          <a:p>
            <a:r>
              <a:rPr lang="en-US" dirty="0" smtClean="0"/>
              <a:t>Cost then can be translated into price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Menus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32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hibit 3 FBM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353" r="-29353"/>
          <a:stretch>
            <a:fillRect/>
          </a:stretch>
        </p:blipFill>
        <p:spPr>
          <a:xfrm>
            <a:off x="872067" y="2151529"/>
            <a:ext cx="7814733" cy="39746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Standard Portion Costs</a:t>
            </a:r>
          </a:p>
        </p:txBody>
      </p:sp>
    </p:spTree>
    <p:extLst>
      <p:ext uri="{BB962C8B-B14F-4D97-AF65-F5344CB8AC3E}">
        <p14:creationId xmlns:p14="http://schemas.microsoft.com/office/powerpoint/2010/main" val="2271703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F3C98FE-9DCE-7A40-8036-3912C6D606E5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21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Standard Recipes &amp; Costs</a:t>
            </a:r>
            <a:endParaRPr lang="en-US" dirty="0">
              <a:latin typeface="Times New Roman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922963" cy="516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33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1E9DB7-24DF-E543-8827-E365A4A4C604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22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charset="0"/>
              </a:rPr>
              <a:t>Determining Overall Standard Food Costs</a:t>
            </a:r>
            <a:endParaRPr lang="en-US" dirty="0">
              <a:latin typeface="Times New Roman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752600"/>
            <a:ext cx="83899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12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7294"/>
            <a:ext cx="7408333" cy="4168869"/>
          </a:xfrm>
        </p:spPr>
        <p:txBody>
          <a:bodyPr/>
          <a:lstStyle/>
          <a:p>
            <a:r>
              <a:rPr lang="en-US" dirty="0" smtClean="0"/>
              <a:t>Ideal Food Costs can be calculated</a:t>
            </a:r>
          </a:p>
          <a:p>
            <a:endParaRPr lang="en-US" dirty="0"/>
          </a:p>
          <a:p>
            <a:r>
              <a:rPr lang="en-US" dirty="0" smtClean="0"/>
              <a:t>Compare Theoretical to actual</a:t>
            </a:r>
          </a:p>
          <a:p>
            <a:endParaRPr lang="en-US" dirty="0"/>
          </a:p>
          <a:p>
            <a:r>
              <a:rPr lang="en-US" dirty="0" smtClean="0"/>
              <a:t>Bottom line profit is reduced by $1 for each $1 in higher food cost</a:t>
            </a:r>
          </a:p>
          <a:p>
            <a:endParaRPr lang="en-US" dirty="0"/>
          </a:p>
          <a:p>
            <a:r>
              <a:rPr lang="en-US" dirty="0" smtClean="0"/>
              <a:t>Low than anticipated needs investigation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Overall Standard Food Costs</a:t>
            </a:r>
          </a:p>
        </p:txBody>
      </p:sp>
    </p:spTree>
    <p:extLst>
      <p:ext uri="{BB962C8B-B14F-4D97-AF65-F5344CB8AC3E}">
        <p14:creationId xmlns:p14="http://schemas.microsoft.com/office/powerpoint/2010/main" val="3933762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9412"/>
            <a:ext cx="7408333" cy="47067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Usually simple – few ingredients</a:t>
            </a:r>
          </a:p>
          <a:p>
            <a:endParaRPr lang="en-US" dirty="0"/>
          </a:p>
          <a:p>
            <a:r>
              <a:rPr lang="en-US" dirty="0" smtClean="0"/>
              <a:t>Most alcoholic beverages are sold by the liter </a:t>
            </a:r>
          </a:p>
          <a:p>
            <a:endParaRPr lang="en-US" dirty="0"/>
          </a:p>
          <a:p>
            <a:r>
              <a:rPr lang="en-US" dirty="0" smtClean="0"/>
              <a:t>Some need to convert liters to ounces</a:t>
            </a:r>
          </a:p>
          <a:p>
            <a:pPr lvl="1"/>
            <a:r>
              <a:rPr lang="en-US" dirty="0" smtClean="0"/>
              <a:t>33.18 </a:t>
            </a:r>
            <a:r>
              <a:rPr lang="en-US" dirty="0" err="1" smtClean="0"/>
              <a:t>oz</a:t>
            </a:r>
            <a:r>
              <a:rPr lang="en-US" dirty="0" smtClean="0"/>
              <a:t> to 1 liter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Cost per </a:t>
            </a:r>
            <a:r>
              <a:rPr lang="en-US" dirty="0" err="1" smtClean="0"/>
              <a:t>oz</a:t>
            </a:r>
            <a:r>
              <a:rPr lang="en-US" dirty="0" smtClean="0"/>
              <a:t> = </a:t>
            </a:r>
            <a:r>
              <a:rPr lang="en-US" u="sng" dirty="0" smtClean="0"/>
              <a:t>price per bottle (unit)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Ounces per bottle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Drink Cost % = </a:t>
            </a:r>
            <a:r>
              <a:rPr lang="en-US" u="sng" dirty="0" smtClean="0"/>
              <a:t>Drink cost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Selling Price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Portion Costs for Beverages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97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EA4507-1841-D54C-A373-75745C5BEB54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25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Beverage Cost Calculations 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1066800"/>
            <a:ext cx="5284787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76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7412"/>
            <a:ext cx="7408333" cy="41987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 of Pricing – intuition</a:t>
            </a:r>
          </a:p>
          <a:p>
            <a:endParaRPr lang="en-US" dirty="0"/>
          </a:p>
          <a:p>
            <a:r>
              <a:rPr lang="en-US" dirty="0" smtClean="0"/>
              <a:t>Reasonable Price Method – “If I were a guest – how much would I pay for this?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Highest Price Method – go in high and back off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Loss Leader Price Method</a:t>
            </a:r>
          </a:p>
          <a:p>
            <a:endParaRPr lang="en-US" dirty="0" smtClean="0"/>
          </a:p>
          <a:p>
            <a:r>
              <a:rPr lang="en-US" dirty="0" smtClean="0"/>
              <a:t>Intuitive Price Method – WAG!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Menu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0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17059"/>
            <a:ext cx="7408333" cy="4109104"/>
          </a:xfrm>
        </p:spPr>
        <p:txBody>
          <a:bodyPr/>
          <a:lstStyle/>
          <a:p>
            <a:r>
              <a:rPr lang="en-US" dirty="0" smtClean="0"/>
              <a:t>After determining desired food cost % </a:t>
            </a:r>
          </a:p>
          <a:p>
            <a:endParaRPr lang="en-US" dirty="0"/>
          </a:p>
          <a:p>
            <a:r>
              <a:rPr lang="en-US" dirty="0" smtClean="0"/>
              <a:t>Selling Price =      </a:t>
            </a:r>
            <a:r>
              <a:rPr lang="en-US" u="sng" dirty="0" smtClean="0"/>
              <a:t>Standard portion cost</a:t>
            </a:r>
          </a:p>
          <a:p>
            <a:pPr marL="0" indent="0" algn="ctr">
              <a:buNone/>
            </a:pPr>
            <a:r>
              <a:rPr lang="en-US" dirty="0" smtClean="0"/>
              <a:t>    Desired Food cost %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ex. 1 portion cost = $1.50, desired food cost % = 33%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$1.50  </a:t>
            </a:r>
            <a:r>
              <a:rPr lang="en-US" dirty="0" smtClean="0"/>
              <a:t>= $4.55 (rounded)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.33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Menu Items</a:t>
            </a:r>
          </a:p>
        </p:txBody>
      </p:sp>
    </p:spTree>
    <p:extLst>
      <p:ext uri="{BB962C8B-B14F-4D97-AF65-F5344CB8AC3E}">
        <p14:creationId xmlns:p14="http://schemas.microsoft.com/office/powerpoint/2010/main" val="337972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Elasticity of demand – relationship between selling price and demand</a:t>
            </a:r>
          </a:p>
          <a:p>
            <a:endParaRPr lang="en-US" dirty="0"/>
          </a:p>
          <a:p>
            <a:r>
              <a:rPr lang="en-US" dirty="0" smtClean="0"/>
              <a:t>Is Lower Food Cost % always the goal?</a:t>
            </a:r>
          </a:p>
          <a:p>
            <a:endParaRPr lang="en-US" dirty="0"/>
          </a:p>
          <a:p>
            <a:r>
              <a:rPr lang="en-US" dirty="0" smtClean="0"/>
              <a:t>Consider contribution Margin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Menu Items</a:t>
            </a:r>
          </a:p>
        </p:txBody>
      </p:sp>
    </p:spTree>
    <p:extLst>
      <p:ext uri="{BB962C8B-B14F-4D97-AF65-F5344CB8AC3E}">
        <p14:creationId xmlns:p14="http://schemas.microsoft.com/office/powerpoint/2010/main" val="3982260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91E9DB7-24DF-E543-8827-E365A4A4C604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29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charset="0"/>
              </a:rPr>
              <a:t>Pricing</a:t>
            </a:r>
            <a:endParaRPr lang="en-US" dirty="0">
              <a:latin typeface="Times New Roman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752600"/>
            <a:ext cx="83899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36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F612588-E486-124D-AE3A-39CD2A881B37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3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22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Standard Recipes 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990600"/>
            <a:ext cx="7313612" cy="552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60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Pricing method ensures that profit requirements and non food expenses are considered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 smtClean="0"/>
              <a:t>Allowable Food Cost = Forecasted Revenue – nonfood expenses – profit desired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Calculate Budgeted Food Cost %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Budgeted Food Cost % =   </a:t>
            </a:r>
            <a:r>
              <a:rPr lang="en-US" sz="1600" u="sng" dirty="0" smtClean="0"/>
              <a:t>Allowable Food Costs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       Forecasted Food Revenues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Pricing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64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 -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Forecasted Food Rev. – Non Food </a:t>
            </a:r>
            <a:r>
              <a:rPr lang="en-US" sz="2000" dirty="0" err="1" smtClean="0"/>
              <a:t>Exp</a:t>
            </a:r>
            <a:r>
              <a:rPr lang="en-US" sz="2000" dirty="0" smtClean="0"/>
              <a:t> – Profit Target = $310,000</a:t>
            </a:r>
          </a:p>
          <a:p>
            <a:pPr marL="0" indent="0">
              <a:buNone/>
            </a:pPr>
            <a:r>
              <a:rPr lang="en-US" sz="2000" dirty="0" smtClean="0"/>
              <a:t>              $800,000	          -    $415,000          -    $75,000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Allowable Food Cost   </a:t>
            </a:r>
            <a:r>
              <a:rPr lang="en-US" sz="2000" dirty="0" smtClean="0"/>
              <a:t>$310,000 = .388 (39 % rounded)</a:t>
            </a:r>
          </a:p>
          <a:p>
            <a:pPr marL="0" indent="0">
              <a:buNone/>
            </a:pPr>
            <a:r>
              <a:rPr lang="en-US" sz="2000" dirty="0" smtClean="0"/>
              <a:t>Forecast Food Rev.       $800,000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Menu Items</a:t>
            </a:r>
          </a:p>
        </p:txBody>
      </p:sp>
    </p:spTree>
    <p:extLst>
      <p:ext uri="{BB962C8B-B14F-4D97-AF65-F5344CB8AC3E}">
        <p14:creationId xmlns:p14="http://schemas.microsoft.com/office/powerpoint/2010/main" val="2179374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Market</a:t>
            </a:r>
          </a:p>
          <a:p>
            <a:endParaRPr lang="en-US" dirty="0"/>
          </a:p>
          <a:p>
            <a:r>
              <a:rPr lang="en-US" dirty="0" smtClean="0"/>
              <a:t>Know your Competition</a:t>
            </a:r>
          </a:p>
          <a:p>
            <a:endParaRPr lang="en-US" dirty="0"/>
          </a:p>
          <a:p>
            <a:r>
              <a:rPr lang="en-US" dirty="0" smtClean="0"/>
              <a:t>Elasticity of Demand – how price changes in response </a:t>
            </a:r>
            <a:r>
              <a:rPr lang="en-US" smtClean="0"/>
              <a:t>to demand.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6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07089"/>
            <a:ext cx="7408333" cy="4993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importantly – promotes consistency in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Flavor</a:t>
            </a:r>
          </a:p>
          <a:p>
            <a:pPr lvl="1"/>
            <a:r>
              <a:rPr lang="en-US" dirty="0" smtClean="0"/>
              <a:t>Portion Size</a:t>
            </a:r>
            <a:endParaRPr lang="en-US" dirty="0"/>
          </a:p>
          <a:p>
            <a:r>
              <a:rPr lang="en-US" dirty="0" smtClean="0"/>
              <a:t>Efficient purchasing practices</a:t>
            </a:r>
          </a:p>
          <a:p>
            <a:r>
              <a:rPr lang="en-US" dirty="0" smtClean="0"/>
              <a:t>More likely the correct amount is prepared</a:t>
            </a:r>
          </a:p>
          <a:p>
            <a:r>
              <a:rPr lang="en-US" dirty="0" smtClean="0"/>
              <a:t>Managers can more effectively schedule people and equipment</a:t>
            </a:r>
          </a:p>
          <a:p>
            <a:r>
              <a:rPr lang="en-US" dirty="0" smtClean="0"/>
              <a:t>Less Supervision is required</a:t>
            </a:r>
          </a:p>
          <a:p>
            <a:r>
              <a:rPr lang="en-US" dirty="0" smtClean="0"/>
              <a:t>Other employees (that can read) can follow recipes</a:t>
            </a:r>
          </a:p>
          <a:p>
            <a:pPr lvl="1"/>
            <a:r>
              <a:rPr lang="en-US" dirty="0" smtClean="0"/>
              <a:t>Chefs and Bartenders do not need to be present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r>
              <a:rPr lang="en-US" dirty="0" smtClean="0"/>
              <a:t>			</a:t>
            </a:r>
            <a:r>
              <a:rPr lang="en-US" sz="3000" dirty="0" smtClean="0"/>
              <a:t>Can be computerized!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Recipes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3 critical files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Ingredient File</a:t>
            </a:r>
          </a:p>
          <a:p>
            <a:pPr marL="0" indent="0">
              <a:buNone/>
            </a:pPr>
            <a:r>
              <a:rPr lang="en-US" dirty="0" smtClean="0"/>
              <a:t>2. Standard Recipe File</a:t>
            </a:r>
          </a:p>
          <a:p>
            <a:pPr marL="0" indent="0">
              <a:buNone/>
            </a:pPr>
            <a:r>
              <a:rPr lang="en-US" dirty="0" smtClean="0"/>
              <a:t>3. Menu Item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</a:t>
            </a:r>
            <a:r>
              <a:rPr lang="en-US" smtClean="0"/>
              <a:t>Management Software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data about each purchased ingredient</a:t>
            </a:r>
          </a:p>
          <a:p>
            <a:endParaRPr lang="en-US" dirty="0"/>
          </a:p>
          <a:p>
            <a:pPr lvl="1"/>
            <a:r>
              <a:rPr lang="en-US" dirty="0" smtClean="0"/>
              <a:t>Purchase unit ( ex. 50 </a:t>
            </a:r>
            <a:r>
              <a:rPr lang="en-US" dirty="0" err="1" smtClean="0"/>
              <a:t>lb</a:t>
            </a:r>
            <a:r>
              <a:rPr lang="en-US" dirty="0" smtClean="0"/>
              <a:t> case of shrimp in 10 (5 </a:t>
            </a:r>
            <a:r>
              <a:rPr lang="en-US" dirty="0" err="1" smtClean="0"/>
              <a:t>lb</a:t>
            </a:r>
            <a:r>
              <a:rPr lang="en-US" dirty="0" smtClean="0"/>
              <a:t>) Boxes</a:t>
            </a:r>
          </a:p>
          <a:p>
            <a:pPr lvl="1"/>
            <a:r>
              <a:rPr lang="en-US" dirty="0" smtClean="0"/>
              <a:t>Issue Unit (ex. 5 </a:t>
            </a:r>
            <a:r>
              <a:rPr lang="en-US" dirty="0" err="1" smtClean="0"/>
              <a:t>lb</a:t>
            </a:r>
            <a:r>
              <a:rPr lang="en-US" dirty="0" smtClean="0"/>
              <a:t> box and cost per unit issued)</a:t>
            </a:r>
          </a:p>
          <a:p>
            <a:pPr lvl="1"/>
            <a:r>
              <a:rPr lang="en-US" dirty="0" smtClean="0"/>
              <a:t>Recipe Unit ( ex. 3 </a:t>
            </a:r>
            <a:r>
              <a:rPr lang="en-US" dirty="0" err="1" smtClean="0"/>
              <a:t>lbs</a:t>
            </a:r>
            <a:r>
              <a:rPr lang="en-US" dirty="0" smtClean="0"/>
              <a:t> shrimp)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Some files may have more than 1 recipe unit – sliced bread vs. breadcrumbs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Contains Recipes for all menu items</a:t>
            </a:r>
          </a:p>
          <a:p>
            <a:endParaRPr lang="en-US" dirty="0"/>
          </a:p>
          <a:p>
            <a:r>
              <a:rPr lang="en-US" dirty="0" smtClean="0"/>
              <a:t>Easily scalable to yield desired quantities</a:t>
            </a:r>
          </a:p>
          <a:p>
            <a:endParaRPr lang="en-US" dirty="0"/>
          </a:p>
          <a:p>
            <a:r>
              <a:rPr lang="en-US" dirty="0" smtClean="0"/>
              <a:t>May contain </a:t>
            </a:r>
            <a:r>
              <a:rPr lang="en-US" dirty="0" err="1" smtClean="0"/>
              <a:t>subrecipes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inclusion of </a:t>
            </a:r>
            <a:r>
              <a:rPr lang="en-US" dirty="0" err="1" smtClean="0"/>
              <a:t>subrecipes</a:t>
            </a:r>
            <a:r>
              <a:rPr lang="en-US" dirty="0" smtClean="0"/>
              <a:t> in Standard files is called ”Chaining Recipes”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Recipe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primarily by POS system</a:t>
            </a:r>
          </a:p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Recipe Code number</a:t>
            </a:r>
          </a:p>
          <a:p>
            <a:pPr lvl="1"/>
            <a:r>
              <a:rPr lang="en-US" dirty="0" smtClean="0"/>
              <a:t>Selling Price</a:t>
            </a:r>
          </a:p>
          <a:p>
            <a:pPr lvl="1"/>
            <a:r>
              <a:rPr lang="en-US" dirty="0" smtClean="0"/>
              <a:t>Ingredient quantities</a:t>
            </a:r>
          </a:p>
          <a:p>
            <a:pPr lvl="1"/>
            <a:r>
              <a:rPr lang="en-US" dirty="0" smtClean="0"/>
              <a:t>Sales Totals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Usually contain item’s sale history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Item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6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66F25D0-5D45-E94A-9AA6-212DFEEF6D11}" type="slidenum">
              <a:rPr lang="en-US" sz="1000">
                <a:solidFill>
                  <a:schemeClr val="bg1"/>
                </a:solidFill>
                <a:latin typeface="Arial" charset="0"/>
              </a:rPr>
              <a:pPr eaLnBrk="1" hangingPunct="1"/>
              <a:t>9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799"/>
            <a:ext cx="3769475" cy="497797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charset="0"/>
              </a:rPr>
              <a:t>Computer Generated Recipe</a:t>
            </a:r>
            <a:endParaRPr lang="en-US" dirty="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75"/>
            <a:ext cx="4876800" cy="692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672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196</TotalTime>
  <Words>857</Words>
  <Application>Microsoft Macintosh PowerPoint</Application>
  <PresentationFormat>On-screen Show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Waveform</vt:lpstr>
      <vt:lpstr>Food and Beverage Management</vt:lpstr>
      <vt:lpstr>Planning Menus</vt:lpstr>
      <vt:lpstr>Standard Recipes </vt:lpstr>
      <vt:lpstr>Standard Recipes</vt:lpstr>
      <vt:lpstr>Recipe Management Software</vt:lpstr>
      <vt:lpstr>Ingredient File</vt:lpstr>
      <vt:lpstr>Standard Recipe File</vt:lpstr>
      <vt:lpstr>Menu Item Files</vt:lpstr>
      <vt:lpstr>Computer Generated Recipe</vt:lpstr>
      <vt:lpstr>Developing Standard Recipes</vt:lpstr>
      <vt:lpstr>Developing Standard Recipes</vt:lpstr>
      <vt:lpstr>Pre-Costing and     Adjusting the Recipes</vt:lpstr>
      <vt:lpstr>Developing Standard Recipes</vt:lpstr>
      <vt:lpstr>Adjusting Standard Recipe Yields</vt:lpstr>
      <vt:lpstr>Adjusting Standard Recipe Yields</vt:lpstr>
      <vt:lpstr>Adjusting Standard Recipe Yields</vt:lpstr>
      <vt:lpstr>Adjusting Standard Recipe Yields</vt:lpstr>
      <vt:lpstr>Determining Standard Portion Costs</vt:lpstr>
      <vt:lpstr>Determining Standard Portion Costs</vt:lpstr>
      <vt:lpstr>Determining Standard Portion Costs</vt:lpstr>
      <vt:lpstr> Standard Recipes &amp; Costs</vt:lpstr>
      <vt:lpstr>Determining Overall Standard Food Costs</vt:lpstr>
      <vt:lpstr>Determining Overall Standard Food Costs</vt:lpstr>
      <vt:lpstr>Portion Costs for Beverages</vt:lpstr>
      <vt:lpstr>Beverage Cost Calculations </vt:lpstr>
      <vt:lpstr>Pricing Menu Items</vt:lpstr>
      <vt:lpstr>Pricing Menu Items</vt:lpstr>
      <vt:lpstr>Pricing Menu Items</vt:lpstr>
      <vt:lpstr>Pricing</vt:lpstr>
      <vt:lpstr>Profit Pricing</vt:lpstr>
      <vt:lpstr>Pricing Menu Items</vt:lpstr>
      <vt:lpstr>Final Word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</dc:title>
  <dc:creator>Raleigh Whitehurst</dc:creator>
  <cp:lastModifiedBy>Raleigh Whitehurst</cp:lastModifiedBy>
  <cp:revision>18</cp:revision>
  <dcterms:created xsi:type="dcterms:W3CDTF">2013-10-21T20:39:57Z</dcterms:created>
  <dcterms:modified xsi:type="dcterms:W3CDTF">2014-02-17T19:13:43Z</dcterms:modified>
</cp:coreProperties>
</file>